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84"/>
    <p:restoredTop sz="85173"/>
  </p:normalViewPr>
  <p:slideViewPr>
    <p:cSldViewPr snapToGrid="0" snapToObjects="1">
      <p:cViewPr>
        <p:scale>
          <a:sx n="55" d="100"/>
          <a:sy n="55" d="100"/>
        </p:scale>
        <p:origin x="584" y="14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35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333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jantopiwala/Capstone-IBM-Certificate/blob/main/IBM-DS0321EN-SkillsNetwork_labs_module_2_jupyter-labs-eda-dataviz.ipynb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jantopiwala/Capstone-IBM-Certificate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jantopiwala/Capstone-IBM-Certificate/blob/main/IBM-DS0321EN-SkillsNetwork_labs_module_3_lab_jupyter_launch_site_location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jantopiwala/Capstone-IBM-Certificate/blob/main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jantopiwala/Capstone-IBM-Certificate/blob/main/IBM-DS0321EN-SkillsNetwork_labs_module_4_SpaceX_Machine_Learning_Prediction_Part_5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jantopiwala/Capstone-IBM-Certificate/blob/main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jantopiwala/Capstone-IBM-Certificate/blob/main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Rajan Topiwala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30 May 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4"/>
            <a:ext cx="10515599" cy="44937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-apple-system"/>
              </a:rPr>
              <a:t>P</a:t>
            </a:r>
            <a:r>
              <a:rPr lang="en-US" b="0" i="0" dirty="0">
                <a:effectLst/>
                <a:latin typeface="-apple-system"/>
              </a:rPr>
              <a:t>erform some Exploratory Data Analysis (EDA) to find some patterns in the data and determine what would be the label for training supervised models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45A3EC-84C9-5D23-969E-D08FDD1A8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809" y="3074411"/>
            <a:ext cx="60960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Plots: patterns to find features that determine success 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vs Flight Number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vs.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vs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Bar/Line Plot: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by Orbit type and Year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https://github.com/rajantopiwala/Capstone-IBM-Certificate/blob/main/IBM-DS0321EN-SkillsNetwork_labs_module_2_jupyter-labs-eda-dataviz.ipynb.jupyterlite.ipynb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300" dirty="0">
                <a:solidFill>
                  <a:schemeClr val="accent3">
                    <a:lumMod val="25000"/>
                  </a:schemeClr>
                </a:solidFill>
              </a:rPr>
              <a:t>Display names of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300" dirty="0">
                <a:solidFill>
                  <a:schemeClr val="accent3">
                    <a:lumMod val="25000"/>
                  </a:schemeClr>
                </a:solidFill>
              </a:rPr>
              <a:t>Display rows where launch site begins with ‘CCA’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300" dirty="0">
                <a:solidFill>
                  <a:schemeClr val="accent3">
                    <a:lumMod val="25000"/>
                  </a:schemeClr>
                </a:solidFill>
              </a:rPr>
              <a:t>Display Total payload mass carried by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300" dirty="0">
                <a:solidFill>
                  <a:schemeClr val="accent3">
                    <a:lumMod val="25000"/>
                  </a:schemeClr>
                </a:solidFill>
              </a:rPr>
              <a:t>Display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300" dirty="0">
                <a:solidFill>
                  <a:schemeClr val="accent3">
                    <a:lumMod val="25000"/>
                  </a:schemeClr>
                </a:solidFill>
              </a:rPr>
              <a:t>List date of first successful landing outcome in ground pad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300" dirty="0">
                <a:solidFill>
                  <a:schemeClr val="accent3">
                    <a:lumMod val="25000"/>
                  </a:schemeClr>
                </a:solidFill>
              </a:rPr>
              <a:t>List names of boosters which have success in drone ship and payload mass between 4000 and 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300" dirty="0">
                <a:solidFill>
                  <a:schemeClr val="accent3">
                    <a:lumMod val="25000"/>
                  </a:schemeClr>
                </a:solidFill>
              </a:rPr>
              <a:t>List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300" dirty="0">
                <a:solidFill>
                  <a:schemeClr val="accent3">
                    <a:lumMod val="25000"/>
                  </a:schemeClr>
                </a:solidFill>
              </a:rPr>
              <a:t>List name of booster versions that have carried max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300" i="0" dirty="0">
                <a:effectLst/>
              </a:rPr>
              <a:t>List the records which will display the month names, failure </a:t>
            </a:r>
            <a:r>
              <a:rPr lang="en-US" sz="1300" i="0" dirty="0" err="1">
                <a:effectLst/>
              </a:rPr>
              <a:t>landing_outcomes</a:t>
            </a:r>
            <a:r>
              <a:rPr lang="en-US" sz="1300" i="0" dirty="0">
                <a:effectLst/>
              </a:rPr>
              <a:t> in drone ship ,booster versions, </a:t>
            </a:r>
            <a:r>
              <a:rPr lang="en-US" sz="1300" i="0" dirty="0" err="1">
                <a:effectLst/>
              </a:rPr>
              <a:t>launch_site</a:t>
            </a:r>
            <a:r>
              <a:rPr lang="en-US" sz="1300" i="0" dirty="0">
                <a:effectLst/>
              </a:rPr>
              <a:t> for the months in year 2015.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300" i="0" dirty="0">
                <a:effectLst/>
              </a:rPr>
              <a:t>Rank the count of successful </a:t>
            </a:r>
            <a:r>
              <a:rPr lang="en-US" sz="1300" i="0" dirty="0" err="1">
                <a:effectLst/>
              </a:rPr>
              <a:t>landing_outcomes</a:t>
            </a:r>
            <a:r>
              <a:rPr lang="en-US" sz="1300" i="0" dirty="0">
                <a:effectLst/>
              </a:rPr>
              <a:t> between the date 04-06-2010 and 20-03-2017 in descending order.</a:t>
            </a:r>
            <a:endParaRPr lang="en-US" sz="130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URL: </a:t>
            </a:r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https://github.com/rajantopiwala/Capstone-IBM-Certificate/blob/main/jupyter-labs-eda-sql-coursera_sqllite.ipynb</a:t>
            </a:r>
            <a:endParaRPr lang="en-US" sz="1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success may depend on location and proximities of launch site – initial position on rocket trajectories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Goal: to find the optimal location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 a folium map: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Coordinates of each launch site and marker with the name of the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 use distance formula to calculate distance of launch sites to various landmarks (highways, railways, and coastlines (to notice any patterns)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https://github.com/rajantopiwala/Capstone-IBM-Certificate/blob/main/IBM-DS0321EN-SkillsNetwork_labs_module_3_lab_jupyter_launch_site_location.jupyterlite.ipynb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Dashboard showing the success rate of launches at each launch site (or all) in a pie 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graph of Success Rate (landing outcome) and Payload mass for each different booster version</a:t>
            </a:r>
          </a:p>
          <a:p>
            <a:endParaRPr lang="en-US" sz="1800" dirty="0"/>
          </a:p>
          <a:p>
            <a:r>
              <a:rPr lang="en-US" sz="1800" dirty="0" err="1"/>
              <a:t>Github</a:t>
            </a:r>
            <a:r>
              <a:rPr lang="en-US" sz="1800" dirty="0"/>
              <a:t> URL: </a:t>
            </a:r>
            <a:r>
              <a:rPr lang="en-US" sz="1800" dirty="0">
                <a:hlinkClick r:id="rId3"/>
              </a:rPr>
              <a:t>https://github.com/rajantopiwala/Capstone-IBM-Certificate/blob/main/spacex_dash_app.py</a:t>
            </a:r>
            <a:endParaRPr lang="en-US" sz="18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Model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Load dataset and set parameters and algorithms to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Evaluating Model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Accuracy Scores for each model, plot Confusion Matrix,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Tuning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Result: Best Model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Choose model with best accuracy Score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https://github.com/rajantopiwala/Capstone-IBM-Certificate/blob/main/IBM-DS0321EN-SkillsNetwork_labs_module_4_SpaceX_Machine_Learning_Prediction_Part_5.jupyterlite.ipynb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picture containing text, line, plot, font&#10;&#10;Description automatically generated">
            <a:extLst>
              <a:ext uri="{FF2B5EF4-FFF2-40B4-BE49-F238E27FC236}">
                <a16:creationId xmlns:a16="http://schemas.microsoft.com/office/drawing/2014/main" id="{9A65400C-299E-6A66-0FEF-732F36B5E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611" y="2057400"/>
            <a:ext cx="7772400" cy="367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1A2582E1-F278-DA2C-11E6-B873ED799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611" y="1775912"/>
            <a:ext cx="7772400" cy="35614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52FF8E-0D5B-5FA7-E31D-F373E03AAD4E}"/>
              </a:ext>
            </a:extLst>
          </p:cNvPr>
          <p:cNvSpPr txBox="1"/>
          <p:nvPr/>
        </p:nvSpPr>
        <p:spPr>
          <a:xfrm>
            <a:off x="2922104" y="5565913"/>
            <a:ext cx="6559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 For the VAFB-SLC </a:t>
            </a:r>
            <a:r>
              <a:rPr lang="en-US" b="0" i="0" dirty="0" err="1">
                <a:effectLst/>
                <a:latin typeface="-apple-system"/>
              </a:rPr>
              <a:t>launchsite</a:t>
            </a:r>
            <a:r>
              <a:rPr lang="en-US" b="0" i="0" dirty="0">
                <a:effectLst/>
                <a:latin typeface="-apple-system"/>
              </a:rPr>
              <a:t> there are no rockets launched for </a:t>
            </a:r>
            <a:r>
              <a:rPr lang="en-US" b="0" i="0" dirty="0" err="1">
                <a:effectLst/>
                <a:latin typeface="-apple-system"/>
              </a:rPr>
              <a:t>heavypayload</a:t>
            </a:r>
            <a:r>
              <a:rPr lang="en-US" b="0" i="0" dirty="0">
                <a:effectLst/>
                <a:latin typeface="-apple-system"/>
              </a:rPr>
              <a:t> mass (greater than 10000).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picture containing text, screenshot, line, parallel&#10;&#10;Description automatically generated">
            <a:extLst>
              <a:ext uri="{FF2B5EF4-FFF2-40B4-BE49-F238E27FC236}">
                <a16:creationId xmlns:a16="http://schemas.microsoft.com/office/drawing/2014/main" id="{2B728206-A5DE-35B5-1E65-50E42BBEA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041" y="1459237"/>
            <a:ext cx="5106731" cy="456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5603887E-8E2D-E97B-D903-63CF20E9C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629" y="1752329"/>
            <a:ext cx="7772400" cy="36086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7A0D2F-ABF9-17BB-F16E-86A127356AAE}"/>
              </a:ext>
            </a:extLst>
          </p:cNvPr>
          <p:cNvSpPr txBox="1"/>
          <p:nvPr/>
        </p:nvSpPr>
        <p:spPr>
          <a:xfrm>
            <a:off x="3581400" y="5425408"/>
            <a:ext cx="502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In the LEO orbit the Success appears related to the number of flights; on the other hand, there seems to be no relationship between flight number when in GTO orbit.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picture containing text, screenshot, number, plot&#10;&#10;Description automatically generated">
            <a:extLst>
              <a:ext uri="{FF2B5EF4-FFF2-40B4-BE49-F238E27FC236}">
                <a16:creationId xmlns:a16="http://schemas.microsoft.com/office/drawing/2014/main" id="{8869E7DD-72EE-6027-359F-F350A8BAF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611" y="1774566"/>
            <a:ext cx="7772400" cy="35641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E9CAA7-3EBC-0AD0-DB48-3A767128D893}"/>
              </a:ext>
            </a:extLst>
          </p:cNvPr>
          <p:cNvSpPr txBox="1"/>
          <p:nvPr/>
        </p:nvSpPr>
        <p:spPr>
          <a:xfrm>
            <a:off x="2643809" y="5665304"/>
            <a:ext cx="7270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With heavy payloads the successful landing or positive landing rate are more for Polar, LEO and ISS.</a:t>
            </a: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 descr="A picture containing diagram, line, plot&#10;&#10;Description automatically generated">
            <a:extLst>
              <a:ext uri="{FF2B5EF4-FFF2-40B4-BE49-F238E27FC236}">
                <a16:creationId xmlns:a16="http://schemas.microsoft.com/office/drawing/2014/main" id="{E123A2B9-980F-4ADB-7A92-B9D548D3E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137" y="1560425"/>
            <a:ext cx="5041348" cy="39924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344AD9-1FBD-82B0-937D-755C4D7BF82E}"/>
              </a:ext>
            </a:extLst>
          </p:cNvPr>
          <p:cNvSpPr txBox="1"/>
          <p:nvPr/>
        </p:nvSpPr>
        <p:spPr>
          <a:xfrm>
            <a:off x="3507137" y="5840907"/>
            <a:ext cx="5474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Success Rate since 2013 kept increasing until 2020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All Launch Site Names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DEA1E38-B074-7993-081A-CA4627630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650" y="1676400"/>
            <a:ext cx="68707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Launch Site Names Begin with 'CCA'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4C423A-B22B-7371-04C1-168FA89CF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7" y="1352298"/>
            <a:ext cx="6788568" cy="487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8" name="Picture 7" descr="A picture containing text, font, screenshot&#10;&#10;Description automatically generated">
            <a:extLst>
              <a:ext uri="{FF2B5EF4-FFF2-40B4-BE49-F238E27FC236}">
                <a16:creationId xmlns:a16="http://schemas.microsoft.com/office/drawing/2014/main" id="{FC766219-FBBB-982A-E1DC-822281ABC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611" y="2494764"/>
            <a:ext cx="7772400" cy="186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 descr="A picture containing text, font, screenshot&#10;&#10;Description automatically generated">
            <a:extLst>
              <a:ext uri="{FF2B5EF4-FFF2-40B4-BE49-F238E27FC236}">
                <a16:creationId xmlns:a16="http://schemas.microsoft.com/office/drawing/2014/main" id="{5940F3BB-35B4-528E-2D79-E44AD595E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611" y="2604136"/>
            <a:ext cx="7772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 descr="A picture containing text, font, screenshot&#10;&#10;Description automatically generated">
            <a:extLst>
              <a:ext uri="{FF2B5EF4-FFF2-40B4-BE49-F238E27FC236}">
                <a16:creationId xmlns:a16="http://schemas.microsoft.com/office/drawing/2014/main" id="{A154F394-E843-268C-4DF4-379CEEF4F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562879"/>
            <a:ext cx="7772400" cy="198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48975CA-52E7-ACC0-5630-C22EA0846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972" y="1975210"/>
            <a:ext cx="7772400" cy="290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2" y="1411357"/>
            <a:ext cx="10515600" cy="461421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Collection: API &amp; 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Exploration with SQL and Data Visualization with Python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Analytics with Python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Visualizations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Map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Accuracies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58620EF-0963-2CD6-E30F-F87EB0983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235" y="2093002"/>
            <a:ext cx="7772400" cy="292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3A92349-9F9A-9FDE-CBAD-AD1A21B75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349" y="1455994"/>
            <a:ext cx="6101301" cy="486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3772907-82D4-29FD-C497-8DBC3CE97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0" y="2197100"/>
            <a:ext cx="7772400" cy="240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3361569-2DF6-666C-9935-2BFB44911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611" y="1926492"/>
            <a:ext cx="7772400" cy="384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pic>
        <p:nvPicPr>
          <p:cNvPr id="6" name="Content Placeholder 5" descr="A map of the united states&#10;&#10;Description automatically generated with medium confidence">
            <a:extLst>
              <a:ext uri="{FF2B5EF4-FFF2-40B4-BE49-F238E27FC236}">
                <a16:creationId xmlns:a16="http://schemas.microsoft.com/office/drawing/2014/main" id="{9F5EA4DF-5DE3-1A5E-CA01-6CCDC09DCCE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3159222" y="1825625"/>
            <a:ext cx="496709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 Plotting all Launch Sites 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launch sites with color labels </a:t>
            </a:r>
          </a:p>
        </p:txBody>
      </p:sp>
      <p:pic>
        <p:nvPicPr>
          <p:cNvPr id="4" name="Picture 3" descr="A screenshot of a map&#10;&#10;Description automatically generated with medium confidence">
            <a:extLst>
              <a:ext uri="{FF2B5EF4-FFF2-40B4-BE49-F238E27FC236}">
                <a16:creationId xmlns:a16="http://schemas.microsoft.com/office/drawing/2014/main" id="{225AA4FC-124A-A253-3D0A-8049E7AE7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540" y="2135064"/>
            <a:ext cx="5882542" cy="356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 with Proximities</a:t>
            </a:r>
          </a:p>
        </p:txBody>
      </p:sp>
      <p:pic>
        <p:nvPicPr>
          <p:cNvPr id="4" name="Picture 3" descr="A picture containing map, text, atlas, diagram&#10;&#10;Description automatically generated">
            <a:extLst>
              <a:ext uri="{FF2B5EF4-FFF2-40B4-BE49-F238E27FC236}">
                <a16:creationId xmlns:a16="http://schemas.microsoft.com/office/drawing/2014/main" id="{36D61795-D078-9C01-551C-82CD2183E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954" y="2159000"/>
            <a:ext cx="2790092" cy="38751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EA13F5-7AE8-EB83-2423-FAD453039FA9}"/>
              </a:ext>
            </a:extLst>
          </p:cNvPr>
          <p:cNvSpPr txBox="1"/>
          <p:nvPr/>
        </p:nvSpPr>
        <p:spPr>
          <a:xfrm>
            <a:off x="429228" y="1942865"/>
            <a:ext cx="3048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Are launch sites in close proximity to railways? Yes – transport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Are launch sites in close proximity to highways? Yes – transport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Are launch sites in close proximity to coastline? Yes – transport</a:t>
            </a:r>
          </a:p>
          <a:p>
            <a:pPr algn="l"/>
            <a:endParaRPr lang="en-US" b="0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Do launch sites keep certain distance away from cities? Yes - minimize damage to populated areas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Pie Chart: Success Rate of all Launch Sites</a:t>
            </a:r>
          </a:p>
        </p:txBody>
      </p:sp>
      <p:pic>
        <p:nvPicPr>
          <p:cNvPr id="4" name="Picture 3" descr="A picture containing screenshot, text, diagram, font&#10;&#10;Description automatically generated">
            <a:extLst>
              <a:ext uri="{FF2B5EF4-FFF2-40B4-BE49-F238E27FC236}">
                <a16:creationId xmlns:a16="http://schemas.microsoft.com/office/drawing/2014/main" id="{8E7B84F0-26CE-A3E8-65BD-E3B943270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604" y="2240124"/>
            <a:ext cx="7772400" cy="337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311966"/>
            <a:ext cx="10399486" cy="5007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is a company disrupting the space industry offering the cheapest rocket launches for various clients. Cost-savings from using cheaper materials, and the concept of a reusable rocket allow them to drive prices down.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goal is to predict future landing outcomes of the first stage of launch: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 the factors that influence landing outcome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Control for relationships between variables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best conditions to minimize risk </a:t>
            </a:r>
          </a:p>
          <a:p>
            <a:pPr marL="457200" lvl="1" indent="0"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Pie Chart of Launch Site with Highest Success Ratio</a:t>
            </a:r>
          </a:p>
        </p:txBody>
      </p:sp>
      <p:pic>
        <p:nvPicPr>
          <p:cNvPr id="4" name="Picture 3" descr="A blue and red pie chart&#10;&#10;Description automatically generated with low confidence">
            <a:extLst>
              <a:ext uri="{FF2B5EF4-FFF2-40B4-BE49-F238E27FC236}">
                <a16:creationId xmlns:a16="http://schemas.microsoft.com/office/drawing/2014/main" id="{7587FEC6-4582-C481-7BC8-15DCC3C14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611" y="2168707"/>
            <a:ext cx="7772400" cy="277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pic>
        <p:nvPicPr>
          <p:cNvPr id="4" name="Picture 3" descr="A picture containing text, plot, line, number&#10;&#10;Description automatically generated">
            <a:extLst>
              <a:ext uri="{FF2B5EF4-FFF2-40B4-BE49-F238E27FC236}">
                <a16:creationId xmlns:a16="http://schemas.microsoft.com/office/drawing/2014/main" id="{76CA69E6-0152-F042-678E-0AE80B3E7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277" y="1926981"/>
            <a:ext cx="7772400" cy="343051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9350CC4-6834-B369-0DBD-041EB13FBA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Scatter Plot: Payload vs Launch outcome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11EA33-42EB-4EE1-69D4-488ED7DD0C22}"/>
              </a:ext>
            </a:extLst>
          </p:cNvPr>
          <p:cNvSpPr txBox="1"/>
          <p:nvPr/>
        </p:nvSpPr>
        <p:spPr>
          <a:xfrm>
            <a:off x="2414954" y="5650523"/>
            <a:ext cx="6986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Success Rate for low-weighted payload is higher: this is an intuitive finding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3"/>
            <a:ext cx="3497190" cy="39434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built classification models, in a bar 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68540DDC-ECBD-41D6-4130-DD378B7F8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258595"/>
            <a:ext cx="7772400" cy="234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399"/>
            <a:ext cx="3520635" cy="396817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Classifer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can distinguish between the different classes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picture containing text, screenshot, design&#10;&#10;Description automatically generated">
            <a:extLst>
              <a:ext uri="{FF2B5EF4-FFF2-40B4-BE49-F238E27FC236}">
                <a16:creationId xmlns:a16="http://schemas.microsoft.com/office/drawing/2014/main" id="{EA84A0F2-D3B9-5AA4-33D5-D6AB4662D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045" y="1547724"/>
            <a:ext cx="5762869" cy="467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273127" cy="415051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Tree Classifier is the best Machine Learning Algorithm on the SpaceX dataset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 weighted payloads tend to be more successful than higher weighted payloads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KSC LC-39A launch site has the most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Rest API and web scraping from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Using one-hot encoding for categorical features (replacing nulls with means, cleaning etc.)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Building, tuning, evaluating various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REST API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Requests package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Convert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pandas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Wikipedia Page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Parse HTML Table and convert to pandas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546C4AF-3CFC-041C-11C2-CBF5FC231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744" y="1575377"/>
            <a:ext cx="5868228" cy="292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1. Get Request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2. Convert JSON to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pd.dataframe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3. Clean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https://github.com/rajantopiwala/Capstone-IBM-Certificate/blob/main/jupyter-labs-spacex-data-collection-api.ipynb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9AB13A-AAE3-1F9A-5BFA-123363991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262" y="1800225"/>
            <a:ext cx="5461000" cy="6721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931CF4-9963-9329-433B-0F71D0DB86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0664" b="12153"/>
          <a:stretch/>
        </p:blipFill>
        <p:spPr>
          <a:xfrm>
            <a:off x="5910262" y="3035533"/>
            <a:ext cx="5461000" cy="40163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9D00B78-29E6-29A2-0C73-3BA12F026AED}"/>
              </a:ext>
            </a:extLst>
          </p:cNvPr>
          <p:cNvCxnSpPr>
            <a:stCxn id="7" idx="2"/>
            <a:endCxn id="9" idx="0"/>
          </p:cNvCxnSpPr>
          <p:nvPr/>
        </p:nvCxnSpPr>
        <p:spPr>
          <a:xfrm>
            <a:off x="8640762" y="2472348"/>
            <a:ext cx="0" cy="56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D6EBC83E-F62F-C13D-AF9C-D7D5A63BE8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9739"/>
          <a:stretch/>
        </p:blipFill>
        <p:spPr>
          <a:xfrm>
            <a:off x="5910262" y="3913187"/>
            <a:ext cx="5461000" cy="206654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FF3531-09D0-1565-69A8-C1429EA9D267}"/>
              </a:ext>
            </a:extLst>
          </p:cNvPr>
          <p:cNvCxnSpPr>
            <a:stCxn id="9" idx="2"/>
            <a:endCxn id="14" idx="0"/>
          </p:cNvCxnSpPr>
          <p:nvPr/>
        </p:nvCxnSpPr>
        <p:spPr>
          <a:xfrm>
            <a:off x="8640762" y="3437171"/>
            <a:ext cx="0" cy="476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1. Get Request to URL of Wikipedia Page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2. Beautiful Soup to parse HTML table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3. Extract columns and values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https://github.com/rajantopiwala/Capstone-IBM-Certificate/blob/main/jupyter-labs-webscraping.ipynb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 descr="A picture containing text, font, screenshot, line&#10;&#10;Description automatically generated">
            <a:extLst>
              <a:ext uri="{FF2B5EF4-FFF2-40B4-BE49-F238E27FC236}">
                <a16:creationId xmlns:a16="http://schemas.microsoft.com/office/drawing/2014/main" id="{FC9AB647-58EF-3730-97C0-4BB424332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262" y="1696304"/>
            <a:ext cx="5582431" cy="788479"/>
          </a:xfrm>
          <a:prstGeom prst="rect">
            <a:avLst/>
          </a:prstGeom>
        </p:spPr>
      </p:pic>
      <p:pic>
        <p:nvPicPr>
          <p:cNvPr id="9" name="Picture 8" descr="A picture containing text, font, screenshot, line&#10;&#10;Description automatically generated">
            <a:extLst>
              <a:ext uri="{FF2B5EF4-FFF2-40B4-BE49-F238E27FC236}">
                <a16:creationId xmlns:a16="http://schemas.microsoft.com/office/drawing/2014/main" id="{C34BA136-5F4A-E7FD-045F-113063CD4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7635" y="2830196"/>
            <a:ext cx="5441798" cy="788479"/>
          </a:xfrm>
          <a:prstGeom prst="rect">
            <a:avLst/>
          </a:prstGeom>
        </p:spPr>
      </p:pic>
      <p:pic>
        <p:nvPicPr>
          <p:cNvPr id="12" name="Picture 11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2A1F0BC9-6C34-8C0A-C042-375F2C8A2D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2707"/>
          <a:stretch/>
        </p:blipFill>
        <p:spPr>
          <a:xfrm>
            <a:off x="5897635" y="3895725"/>
            <a:ext cx="5359327" cy="253148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B2635B-AF00-3A9A-71A5-C8051D798519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8618534" y="2484783"/>
            <a:ext cx="82944" cy="345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10867EC-8CEB-307C-1F84-89A95DAF6A0D}"/>
              </a:ext>
            </a:extLst>
          </p:cNvPr>
          <p:cNvCxnSpPr>
            <a:stCxn id="9" idx="2"/>
            <a:endCxn id="12" idx="0"/>
          </p:cNvCxnSpPr>
          <p:nvPr/>
        </p:nvCxnSpPr>
        <p:spPr>
          <a:xfrm flipH="1">
            <a:off x="8577299" y="3618675"/>
            <a:ext cx="41235" cy="277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</TotalTime>
  <Words>1236</Words>
  <Application>Microsoft Macintosh PowerPoint</Application>
  <PresentationFormat>Widescreen</PresentationFormat>
  <Paragraphs>206</Paragraphs>
  <Slides>46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-apple-system</vt:lpstr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Topiwala,RR (ug)</cp:lastModifiedBy>
  <cp:revision>199</cp:revision>
  <dcterms:created xsi:type="dcterms:W3CDTF">2021-04-29T18:58:34Z</dcterms:created>
  <dcterms:modified xsi:type="dcterms:W3CDTF">2023-05-30T19:50:38Z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